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4" r:id="rId8"/>
    <p:sldId id="273" r:id="rId9"/>
    <p:sldId id="272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96" y="6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8BF840-FF1B-4878-847B-DFBF6F52F1B9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27D23C85-86B1-4BA5-96FD-ECDA6D9BB620}">
      <dgm:prSet phldrT="[Text]"/>
      <dgm:spPr>
        <a:solidFill>
          <a:srgbClr val="00B050">
            <a:alpha val="5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r"/>
          <a:r>
            <a:rPr lang="en-US" dirty="0"/>
            <a:t>                 </a:t>
          </a:r>
          <a:r>
            <a:rPr lang="en-US" dirty="0" err="1"/>
            <a:t>Kab</a:t>
          </a:r>
          <a:r>
            <a:rPr lang="en-US" dirty="0"/>
            <a:t>/</a:t>
          </a:r>
        </a:p>
        <a:p>
          <a:pPr algn="r"/>
          <a:r>
            <a:rPr lang="en-US" dirty="0"/>
            <a:t>Kota</a:t>
          </a:r>
        </a:p>
      </dgm:t>
    </dgm:pt>
    <dgm:pt modelId="{6A22B46C-C27E-4809-98A0-4C2D056293CA}" type="parTrans" cxnId="{3BE2A313-80E0-49A9-BB8E-4BECA50D54E5}">
      <dgm:prSet/>
      <dgm:spPr/>
      <dgm:t>
        <a:bodyPr/>
        <a:lstStyle/>
        <a:p>
          <a:endParaRPr lang="en-US"/>
        </a:p>
      </dgm:t>
    </dgm:pt>
    <dgm:pt modelId="{3F5F5467-8C24-42CC-8747-B8ECA782D6F7}" type="sibTrans" cxnId="{3BE2A313-80E0-49A9-BB8E-4BECA50D54E5}">
      <dgm:prSet/>
      <dgm:spPr/>
      <dgm:t>
        <a:bodyPr/>
        <a:lstStyle/>
        <a:p>
          <a:endParaRPr lang="en-US"/>
        </a:p>
      </dgm:t>
    </dgm:pt>
    <dgm:pt modelId="{7E973E11-9E50-41F1-8404-76EFD506FD10}">
      <dgm:prSet phldrT="[Text]"/>
      <dgm:spPr>
        <a:solidFill>
          <a:srgbClr val="FFFF00">
            <a:alpha val="50000"/>
          </a:srgbClr>
        </a:solidFill>
        <a:ln>
          <a:solidFill>
            <a:schemeClr val="tx1"/>
          </a:solidFill>
        </a:ln>
      </dgm:spPr>
      <dgm:t>
        <a:bodyPr/>
        <a:lstStyle/>
        <a:p>
          <a:pPr marL="0" indent="0" algn="l"/>
          <a:r>
            <a:rPr lang="en-US" dirty="0" err="1"/>
            <a:t>Provinsi</a:t>
          </a:r>
          <a:r>
            <a:rPr lang="en-US" dirty="0"/>
            <a:t> </a:t>
          </a:r>
        </a:p>
      </dgm:t>
    </dgm:pt>
    <dgm:pt modelId="{DD2FA39C-DF85-4821-82ED-EE0FA4A3FC8D}" type="parTrans" cxnId="{0BF64A72-DF59-47F1-BEB4-E2D015BC4085}">
      <dgm:prSet/>
      <dgm:spPr/>
      <dgm:t>
        <a:bodyPr/>
        <a:lstStyle/>
        <a:p>
          <a:endParaRPr lang="en-US"/>
        </a:p>
      </dgm:t>
    </dgm:pt>
    <dgm:pt modelId="{8D9095A1-A7AE-4594-84B6-FF96B4924880}" type="sibTrans" cxnId="{0BF64A72-DF59-47F1-BEB4-E2D015BC4085}">
      <dgm:prSet/>
      <dgm:spPr/>
      <dgm:t>
        <a:bodyPr/>
        <a:lstStyle/>
        <a:p>
          <a:endParaRPr lang="en-US"/>
        </a:p>
      </dgm:t>
    </dgm:pt>
    <dgm:pt modelId="{3B2FFE43-80FB-4E62-B38E-80023C2149DE}">
      <dgm:prSet phldrT="[Text]"/>
      <dgm:spPr>
        <a:solidFill>
          <a:srgbClr val="FF0000">
            <a:alpha val="50000"/>
          </a:srgbClr>
        </a:solidFill>
        <a:ln>
          <a:solidFill>
            <a:srgbClr val="002060"/>
          </a:solidFill>
        </a:ln>
      </dgm:spPr>
      <dgm:t>
        <a:bodyPr/>
        <a:lstStyle/>
        <a:p>
          <a:r>
            <a:rPr lang="en-US" dirty="0"/>
            <a:t>Pusat</a:t>
          </a:r>
        </a:p>
      </dgm:t>
    </dgm:pt>
    <dgm:pt modelId="{FF81AB4C-DD56-409E-89D9-AA77DD73AEFB}" type="parTrans" cxnId="{A196C960-630B-436E-A3BC-68F6FBE4F386}">
      <dgm:prSet/>
      <dgm:spPr/>
      <dgm:t>
        <a:bodyPr/>
        <a:lstStyle/>
        <a:p>
          <a:endParaRPr lang="en-US"/>
        </a:p>
      </dgm:t>
    </dgm:pt>
    <dgm:pt modelId="{C2232864-4697-4DB9-9DA1-2C0C21F371AC}" type="sibTrans" cxnId="{A196C960-630B-436E-A3BC-68F6FBE4F386}">
      <dgm:prSet/>
      <dgm:spPr/>
      <dgm:t>
        <a:bodyPr/>
        <a:lstStyle/>
        <a:p>
          <a:endParaRPr lang="en-US"/>
        </a:p>
      </dgm:t>
    </dgm:pt>
    <dgm:pt modelId="{C266A3FC-9499-4567-91AA-1F33E728D286}">
      <dgm:prSet phldrT="[Text]"/>
      <dgm:spPr/>
      <dgm:t>
        <a:bodyPr/>
        <a:lstStyle/>
        <a:p>
          <a:endParaRPr lang="en-US" dirty="0"/>
        </a:p>
        <a:p>
          <a:endParaRPr lang="en-US" dirty="0"/>
        </a:p>
        <a:p>
          <a:endParaRPr lang="en-US" dirty="0"/>
        </a:p>
        <a:p>
          <a:r>
            <a:rPr lang="en-US" dirty="0" err="1"/>
            <a:t>Desa</a:t>
          </a:r>
          <a:endParaRPr lang="en-US" dirty="0"/>
        </a:p>
      </dgm:t>
    </dgm:pt>
    <dgm:pt modelId="{F2D956DD-0843-4807-823B-4BBC3B99CF1F}" type="parTrans" cxnId="{93D2B2BD-A169-40E3-A551-A2D457979A15}">
      <dgm:prSet/>
      <dgm:spPr/>
      <dgm:t>
        <a:bodyPr/>
        <a:lstStyle/>
        <a:p>
          <a:endParaRPr lang="en-US"/>
        </a:p>
      </dgm:t>
    </dgm:pt>
    <dgm:pt modelId="{DB1E2717-BC77-4381-9591-084405B266E4}" type="sibTrans" cxnId="{93D2B2BD-A169-40E3-A551-A2D457979A15}">
      <dgm:prSet/>
      <dgm:spPr/>
      <dgm:t>
        <a:bodyPr/>
        <a:lstStyle/>
        <a:p>
          <a:endParaRPr lang="en-US"/>
        </a:p>
      </dgm:t>
    </dgm:pt>
    <dgm:pt modelId="{4C4655AD-E27D-439E-9579-2CA7CE373E42}" type="pres">
      <dgm:prSet presAssocID="{798BF840-FF1B-4878-847B-DFBF6F52F1B9}" presName="Name0" presStyleCnt="0">
        <dgm:presLayoutVars>
          <dgm:chMax val="7"/>
          <dgm:dir/>
          <dgm:resizeHandles val="exact"/>
        </dgm:presLayoutVars>
      </dgm:prSet>
      <dgm:spPr/>
    </dgm:pt>
    <dgm:pt modelId="{2F7F46EC-6597-4C3D-9193-6A20F3AF5D33}" type="pres">
      <dgm:prSet presAssocID="{798BF840-FF1B-4878-847B-DFBF6F52F1B9}" presName="ellipse1" presStyleLbl="vennNode1" presStyleIdx="0" presStyleCnt="4" custLinFactX="21574" custLinFactNeighborX="100000" custLinFactNeighborY="37912">
        <dgm:presLayoutVars>
          <dgm:bulletEnabled val="1"/>
        </dgm:presLayoutVars>
      </dgm:prSet>
      <dgm:spPr/>
    </dgm:pt>
    <dgm:pt modelId="{C3B5E1AB-5F41-4846-8410-F8B01F22338C}" type="pres">
      <dgm:prSet presAssocID="{798BF840-FF1B-4878-847B-DFBF6F52F1B9}" presName="ellipse2" presStyleLbl="vennNode1" presStyleIdx="1" presStyleCnt="4" custLinFactNeighborX="-20020" custLinFactNeighborY="-35422">
        <dgm:presLayoutVars>
          <dgm:bulletEnabled val="1"/>
        </dgm:presLayoutVars>
      </dgm:prSet>
      <dgm:spPr/>
    </dgm:pt>
    <dgm:pt modelId="{563B19D1-97C2-4E77-85DE-B313780ADFEF}" type="pres">
      <dgm:prSet presAssocID="{798BF840-FF1B-4878-847B-DFBF6F52F1B9}" presName="ellipse3" presStyleLbl="vennNode1" presStyleIdx="2" presStyleCnt="4" custLinFactNeighborX="-26074" custLinFactNeighborY="-17580">
        <dgm:presLayoutVars>
          <dgm:bulletEnabled val="1"/>
        </dgm:presLayoutVars>
      </dgm:prSet>
      <dgm:spPr/>
    </dgm:pt>
    <dgm:pt modelId="{EF685361-60EE-490C-9A8E-6B1056832348}" type="pres">
      <dgm:prSet presAssocID="{798BF840-FF1B-4878-847B-DFBF6F52F1B9}" presName="ellipse4" presStyleLbl="vennNode1" presStyleIdx="3" presStyleCnt="4" custLinFactNeighborX="-76021" custLinFactNeighborY="-2426">
        <dgm:presLayoutVars>
          <dgm:bulletEnabled val="1"/>
        </dgm:presLayoutVars>
      </dgm:prSet>
      <dgm:spPr/>
    </dgm:pt>
  </dgm:ptLst>
  <dgm:cxnLst>
    <dgm:cxn modelId="{3BE2A313-80E0-49A9-BB8E-4BECA50D54E5}" srcId="{798BF840-FF1B-4878-847B-DFBF6F52F1B9}" destId="{27D23C85-86B1-4BA5-96FD-ECDA6D9BB620}" srcOrd="0" destOrd="0" parTransId="{6A22B46C-C27E-4809-98A0-4C2D056293CA}" sibTransId="{3F5F5467-8C24-42CC-8747-B8ECA782D6F7}"/>
    <dgm:cxn modelId="{2B0BF51E-C7EC-4119-84AD-66594D766CB3}" type="presOf" srcId="{798BF840-FF1B-4878-847B-DFBF6F52F1B9}" destId="{4C4655AD-E27D-439E-9579-2CA7CE373E42}" srcOrd="0" destOrd="0" presId="urn:microsoft.com/office/officeart/2005/8/layout/rings+Icon"/>
    <dgm:cxn modelId="{B18DAD38-9253-43A4-BEE9-2B2E64442A3A}" type="presOf" srcId="{7E973E11-9E50-41F1-8404-76EFD506FD10}" destId="{C3B5E1AB-5F41-4846-8410-F8B01F22338C}" srcOrd="0" destOrd="0" presId="urn:microsoft.com/office/officeart/2005/8/layout/rings+Icon"/>
    <dgm:cxn modelId="{A196C960-630B-436E-A3BC-68F6FBE4F386}" srcId="{798BF840-FF1B-4878-847B-DFBF6F52F1B9}" destId="{3B2FFE43-80FB-4E62-B38E-80023C2149DE}" srcOrd="2" destOrd="0" parTransId="{FF81AB4C-DD56-409E-89D9-AA77DD73AEFB}" sibTransId="{C2232864-4697-4DB9-9DA1-2C0C21F371AC}"/>
    <dgm:cxn modelId="{0BF64A72-DF59-47F1-BEB4-E2D015BC4085}" srcId="{798BF840-FF1B-4878-847B-DFBF6F52F1B9}" destId="{7E973E11-9E50-41F1-8404-76EFD506FD10}" srcOrd="1" destOrd="0" parTransId="{DD2FA39C-DF85-4821-82ED-EE0FA4A3FC8D}" sibTransId="{8D9095A1-A7AE-4594-84B6-FF96B4924880}"/>
    <dgm:cxn modelId="{7EB3C991-AE88-4D8A-BA42-68F6A2AB971D}" type="presOf" srcId="{C266A3FC-9499-4567-91AA-1F33E728D286}" destId="{EF685361-60EE-490C-9A8E-6B1056832348}" srcOrd="0" destOrd="0" presId="urn:microsoft.com/office/officeart/2005/8/layout/rings+Icon"/>
    <dgm:cxn modelId="{789711AF-E374-4FAA-8661-A72C81F2CE6B}" type="presOf" srcId="{27D23C85-86B1-4BA5-96FD-ECDA6D9BB620}" destId="{2F7F46EC-6597-4C3D-9193-6A20F3AF5D33}" srcOrd="0" destOrd="0" presId="urn:microsoft.com/office/officeart/2005/8/layout/rings+Icon"/>
    <dgm:cxn modelId="{93D2B2BD-A169-40E3-A551-A2D457979A15}" srcId="{798BF840-FF1B-4878-847B-DFBF6F52F1B9}" destId="{C266A3FC-9499-4567-91AA-1F33E728D286}" srcOrd="3" destOrd="0" parTransId="{F2D956DD-0843-4807-823B-4BBC3B99CF1F}" sibTransId="{DB1E2717-BC77-4381-9591-084405B266E4}"/>
    <dgm:cxn modelId="{8DC31BEB-E496-4E6D-9E0F-696358ECB9A8}" type="presOf" srcId="{3B2FFE43-80FB-4E62-B38E-80023C2149DE}" destId="{563B19D1-97C2-4E77-85DE-B313780ADFEF}" srcOrd="0" destOrd="0" presId="urn:microsoft.com/office/officeart/2005/8/layout/rings+Icon"/>
    <dgm:cxn modelId="{B7B3D712-C0BA-49FD-9E85-DA0CF97B94C0}" type="presParOf" srcId="{4C4655AD-E27D-439E-9579-2CA7CE373E42}" destId="{2F7F46EC-6597-4C3D-9193-6A20F3AF5D33}" srcOrd="0" destOrd="0" presId="urn:microsoft.com/office/officeart/2005/8/layout/rings+Icon"/>
    <dgm:cxn modelId="{B84B9D48-6CE6-4D3D-9237-A72C3CBE8805}" type="presParOf" srcId="{4C4655AD-E27D-439E-9579-2CA7CE373E42}" destId="{C3B5E1AB-5F41-4846-8410-F8B01F22338C}" srcOrd="1" destOrd="0" presId="urn:microsoft.com/office/officeart/2005/8/layout/rings+Icon"/>
    <dgm:cxn modelId="{8692BC67-A2CA-4A11-9FB8-62022C86932E}" type="presParOf" srcId="{4C4655AD-E27D-439E-9579-2CA7CE373E42}" destId="{563B19D1-97C2-4E77-85DE-B313780ADFEF}" srcOrd="2" destOrd="0" presId="urn:microsoft.com/office/officeart/2005/8/layout/rings+Icon"/>
    <dgm:cxn modelId="{6768A9F2-77AF-4A6A-AD2F-EEB37ED27E8F}" type="presParOf" srcId="{4C4655AD-E27D-439E-9579-2CA7CE373E42}" destId="{EF685361-60EE-490C-9A8E-6B1056832348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2A5E3F-8830-4EC3-B328-9E6988B01252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C6C21EBE-F071-46D7-9897-9A068DA85664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dirty="0" err="1"/>
            <a:t>Pemerintah</a:t>
          </a:r>
          <a:endParaRPr lang="en-US" dirty="0"/>
        </a:p>
      </dgm:t>
    </dgm:pt>
    <dgm:pt modelId="{ED6E35C4-2FCF-4A7F-A49F-BB2BF85ACFBA}" type="parTrans" cxnId="{686F2AC9-5663-42C0-A589-89434FB11C16}">
      <dgm:prSet/>
      <dgm:spPr/>
      <dgm:t>
        <a:bodyPr/>
        <a:lstStyle/>
        <a:p>
          <a:endParaRPr lang="en-US"/>
        </a:p>
      </dgm:t>
    </dgm:pt>
    <dgm:pt modelId="{8861C754-3D7B-4092-9392-94C92C191B70}" type="sibTrans" cxnId="{686F2AC9-5663-42C0-A589-89434FB11C16}">
      <dgm:prSet/>
      <dgm:spPr/>
      <dgm:t>
        <a:bodyPr/>
        <a:lstStyle/>
        <a:p>
          <a:endParaRPr lang="en-US"/>
        </a:p>
      </dgm:t>
    </dgm:pt>
    <dgm:pt modelId="{AC47908C-1CE3-4961-A7BD-1E91D2E4F6F1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dirty="0"/>
            <a:t>Masyarakat</a:t>
          </a:r>
        </a:p>
      </dgm:t>
    </dgm:pt>
    <dgm:pt modelId="{FBA4B59C-3D0D-4533-8F8C-F5DF4897AAFC}" type="parTrans" cxnId="{9D1B597E-13AD-4AA0-984C-FF642F69EE33}">
      <dgm:prSet/>
      <dgm:spPr/>
      <dgm:t>
        <a:bodyPr/>
        <a:lstStyle/>
        <a:p>
          <a:endParaRPr lang="en-US"/>
        </a:p>
      </dgm:t>
    </dgm:pt>
    <dgm:pt modelId="{CF58ADB8-0E9E-49F9-A95B-C8CAA72FE794}" type="sibTrans" cxnId="{9D1B597E-13AD-4AA0-984C-FF642F69EE33}">
      <dgm:prSet/>
      <dgm:spPr/>
      <dgm:t>
        <a:bodyPr/>
        <a:lstStyle/>
        <a:p>
          <a:endParaRPr lang="en-US"/>
        </a:p>
      </dgm:t>
    </dgm:pt>
    <dgm:pt modelId="{7292DD3E-00F6-4745-B762-852DFEAB1166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dirty="0"/>
            <a:t>Dunia Usaha</a:t>
          </a:r>
        </a:p>
      </dgm:t>
    </dgm:pt>
    <dgm:pt modelId="{EAFFA759-606B-48C7-8C23-D99BEF950637}" type="parTrans" cxnId="{124F8B2B-125E-48B0-B3ED-AF9E03A5A660}">
      <dgm:prSet/>
      <dgm:spPr/>
      <dgm:t>
        <a:bodyPr/>
        <a:lstStyle/>
        <a:p>
          <a:endParaRPr lang="en-US"/>
        </a:p>
      </dgm:t>
    </dgm:pt>
    <dgm:pt modelId="{E073B39C-534D-471F-A898-F540C489F41E}" type="sibTrans" cxnId="{124F8B2B-125E-48B0-B3ED-AF9E03A5A660}">
      <dgm:prSet/>
      <dgm:spPr/>
      <dgm:t>
        <a:bodyPr/>
        <a:lstStyle/>
        <a:p>
          <a:endParaRPr lang="en-US"/>
        </a:p>
      </dgm:t>
    </dgm:pt>
    <dgm:pt modelId="{AE7A4FBE-8242-42A5-B768-42DE10E3DB5F}" type="pres">
      <dgm:prSet presAssocID="{7E2A5E3F-8830-4EC3-B328-9E6988B01252}" presName="Name0" presStyleCnt="0">
        <dgm:presLayoutVars>
          <dgm:chMax val="7"/>
          <dgm:dir/>
          <dgm:resizeHandles val="exact"/>
        </dgm:presLayoutVars>
      </dgm:prSet>
      <dgm:spPr/>
    </dgm:pt>
    <dgm:pt modelId="{9E7EC3D9-E869-4006-AFFC-F2DB57C09486}" type="pres">
      <dgm:prSet presAssocID="{7E2A5E3F-8830-4EC3-B328-9E6988B01252}" presName="ellipse1" presStyleLbl="vennNode1" presStyleIdx="0" presStyleCnt="3" custLinFactNeighborX="7960" custLinFactNeighborY="10229">
        <dgm:presLayoutVars>
          <dgm:bulletEnabled val="1"/>
        </dgm:presLayoutVars>
      </dgm:prSet>
      <dgm:spPr/>
    </dgm:pt>
    <dgm:pt modelId="{F6739F48-9827-434A-8B5B-528A26F68B0F}" type="pres">
      <dgm:prSet presAssocID="{7E2A5E3F-8830-4EC3-B328-9E6988B01252}" presName="ellipse2" presStyleLbl="vennNode1" presStyleIdx="1" presStyleCnt="3" custLinFactNeighborX="-30" custLinFactNeighborY="426">
        <dgm:presLayoutVars>
          <dgm:bulletEnabled val="1"/>
        </dgm:presLayoutVars>
      </dgm:prSet>
      <dgm:spPr/>
    </dgm:pt>
    <dgm:pt modelId="{1FE70DDD-E7BB-40E3-90D1-D686B9B02009}" type="pres">
      <dgm:prSet presAssocID="{7E2A5E3F-8830-4EC3-B328-9E6988B01252}" presName="ellipse3" presStyleLbl="vennNode1" presStyleIdx="2" presStyleCnt="3" custLinFactNeighborX="-7558" custLinFactNeighborY="11934">
        <dgm:presLayoutVars>
          <dgm:bulletEnabled val="1"/>
        </dgm:presLayoutVars>
      </dgm:prSet>
      <dgm:spPr/>
    </dgm:pt>
  </dgm:ptLst>
  <dgm:cxnLst>
    <dgm:cxn modelId="{0E91AF0C-17AB-45C6-8BEF-D09F225DAF47}" type="presOf" srcId="{C6C21EBE-F071-46D7-9897-9A068DA85664}" destId="{9E7EC3D9-E869-4006-AFFC-F2DB57C09486}" srcOrd="0" destOrd="0" presId="urn:microsoft.com/office/officeart/2005/8/layout/rings+Icon"/>
    <dgm:cxn modelId="{124F8B2B-125E-48B0-B3ED-AF9E03A5A660}" srcId="{7E2A5E3F-8830-4EC3-B328-9E6988B01252}" destId="{7292DD3E-00F6-4745-B762-852DFEAB1166}" srcOrd="2" destOrd="0" parTransId="{EAFFA759-606B-48C7-8C23-D99BEF950637}" sibTransId="{E073B39C-534D-471F-A898-F540C489F41E}"/>
    <dgm:cxn modelId="{9D1B597E-13AD-4AA0-984C-FF642F69EE33}" srcId="{7E2A5E3F-8830-4EC3-B328-9E6988B01252}" destId="{AC47908C-1CE3-4961-A7BD-1E91D2E4F6F1}" srcOrd="1" destOrd="0" parTransId="{FBA4B59C-3D0D-4533-8F8C-F5DF4897AAFC}" sibTransId="{CF58ADB8-0E9E-49F9-A95B-C8CAA72FE794}"/>
    <dgm:cxn modelId="{3B034489-4C55-45DA-96B2-F1BC04D788AE}" type="presOf" srcId="{7292DD3E-00F6-4745-B762-852DFEAB1166}" destId="{1FE70DDD-E7BB-40E3-90D1-D686B9B02009}" srcOrd="0" destOrd="0" presId="urn:microsoft.com/office/officeart/2005/8/layout/rings+Icon"/>
    <dgm:cxn modelId="{B52FE8AB-9AAD-40B1-BCCB-2E4F213BD788}" type="presOf" srcId="{7E2A5E3F-8830-4EC3-B328-9E6988B01252}" destId="{AE7A4FBE-8242-42A5-B768-42DE10E3DB5F}" srcOrd="0" destOrd="0" presId="urn:microsoft.com/office/officeart/2005/8/layout/rings+Icon"/>
    <dgm:cxn modelId="{686F2AC9-5663-42C0-A589-89434FB11C16}" srcId="{7E2A5E3F-8830-4EC3-B328-9E6988B01252}" destId="{C6C21EBE-F071-46D7-9897-9A068DA85664}" srcOrd="0" destOrd="0" parTransId="{ED6E35C4-2FCF-4A7F-A49F-BB2BF85ACFBA}" sibTransId="{8861C754-3D7B-4092-9392-94C92C191B70}"/>
    <dgm:cxn modelId="{32EB90FA-0983-46BD-8AC7-6AD3C0EEFD72}" type="presOf" srcId="{AC47908C-1CE3-4961-A7BD-1E91D2E4F6F1}" destId="{F6739F48-9827-434A-8B5B-528A26F68B0F}" srcOrd="0" destOrd="0" presId="urn:microsoft.com/office/officeart/2005/8/layout/rings+Icon"/>
    <dgm:cxn modelId="{FE3118BF-1A6D-4869-ADF2-897F2E886689}" type="presParOf" srcId="{AE7A4FBE-8242-42A5-B768-42DE10E3DB5F}" destId="{9E7EC3D9-E869-4006-AFFC-F2DB57C09486}" srcOrd="0" destOrd="0" presId="urn:microsoft.com/office/officeart/2005/8/layout/rings+Icon"/>
    <dgm:cxn modelId="{77F799C1-1B06-4AA2-A7D5-76B84FE8B6AD}" type="presParOf" srcId="{AE7A4FBE-8242-42A5-B768-42DE10E3DB5F}" destId="{F6739F48-9827-434A-8B5B-528A26F68B0F}" srcOrd="1" destOrd="0" presId="urn:microsoft.com/office/officeart/2005/8/layout/rings+Icon"/>
    <dgm:cxn modelId="{2F57283E-9FC5-4CE9-A1B9-C74D4EB4F0AD}" type="presParOf" srcId="{AE7A4FBE-8242-42A5-B768-42DE10E3DB5F}" destId="{1FE70DDD-E7BB-40E3-90D1-D686B9B02009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F46EC-6597-4C3D-9193-6A20F3AF5D33}">
      <dsp:nvSpPr>
        <dsp:cNvPr id="0" name=""/>
        <dsp:cNvSpPr/>
      </dsp:nvSpPr>
      <dsp:spPr>
        <a:xfrm>
          <a:off x="2287100" y="1549298"/>
          <a:ext cx="1881241" cy="1881471"/>
        </a:xfrm>
        <a:prstGeom prst="ellipse">
          <a:avLst/>
        </a:prstGeom>
        <a:solidFill>
          <a:srgbClr val="00B050">
            <a:alpha val="50000"/>
          </a:srgb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                </a:t>
          </a:r>
          <a:r>
            <a:rPr lang="en-US" sz="1600" kern="1200" dirty="0" err="1"/>
            <a:t>Kab</a:t>
          </a:r>
          <a:r>
            <a:rPr lang="en-US" sz="1600" kern="1200" dirty="0"/>
            <a:t>/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Kota</a:t>
          </a:r>
        </a:p>
      </dsp:txBody>
      <dsp:txXfrm>
        <a:off x="2562601" y="1824833"/>
        <a:ext cx="1330239" cy="1330401"/>
      </dsp:txXfrm>
    </dsp:sp>
    <dsp:sp modelId="{C3B5E1AB-5F41-4846-8410-F8B01F22338C}">
      <dsp:nvSpPr>
        <dsp:cNvPr id="0" name=""/>
        <dsp:cNvSpPr/>
      </dsp:nvSpPr>
      <dsp:spPr>
        <a:xfrm>
          <a:off x="591267" y="1424376"/>
          <a:ext cx="1881241" cy="1881471"/>
        </a:xfrm>
        <a:prstGeom prst="ellipse">
          <a:avLst/>
        </a:prstGeom>
        <a:solidFill>
          <a:srgbClr val="FFFF00">
            <a:alpha val="50000"/>
          </a:srgb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Provinsi</a:t>
          </a:r>
          <a:r>
            <a:rPr lang="en-US" sz="1600" kern="1200" dirty="0"/>
            <a:t> </a:t>
          </a:r>
        </a:p>
      </dsp:txBody>
      <dsp:txXfrm>
        <a:off x="866768" y="1699911"/>
        <a:ext cx="1330239" cy="1330401"/>
      </dsp:txXfrm>
    </dsp:sp>
    <dsp:sp modelId="{563B19D1-97C2-4E77-85DE-B313780ADFEF}">
      <dsp:nvSpPr>
        <dsp:cNvPr id="0" name=""/>
        <dsp:cNvSpPr/>
      </dsp:nvSpPr>
      <dsp:spPr>
        <a:xfrm>
          <a:off x="1444790" y="505231"/>
          <a:ext cx="1881241" cy="1881471"/>
        </a:xfrm>
        <a:prstGeom prst="ellipse">
          <a:avLst/>
        </a:prstGeom>
        <a:solidFill>
          <a:srgbClr val="FF0000">
            <a:alpha val="50000"/>
          </a:srgbClr>
        </a:solidFill>
        <a:ln w="158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Pusat</a:t>
          </a:r>
        </a:p>
      </dsp:txBody>
      <dsp:txXfrm>
        <a:off x="1720291" y="780766"/>
        <a:ext cx="1330239" cy="1330401"/>
      </dsp:txXfrm>
    </dsp:sp>
    <dsp:sp modelId="{EF685361-60EE-490C-9A8E-6B1056832348}">
      <dsp:nvSpPr>
        <dsp:cNvPr id="0" name=""/>
        <dsp:cNvSpPr/>
      </dsp:nvSpPr>
      <dsp:spPr>
        <a:xfrm>
          <a:off x="1473059" y="2045187"/>
          <a:ext cx="1881241" cy="18814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Desa</a:t>
          </a:r>
          <a:endParaRPr lang="en-US" sz="1600" kern="1200" dirty="0"/>
        </a:p>
      </dsp:txBody>
      <dsp:txXfrm>
        <a:off x="1748560" y="2320722"/>
        <a:ext cx="1330239" cy="1330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EC3D9-E869-4006-AFFC-F2DB57C09486}">
      <dsp:nvSpPr>
        <dsp:cNvPr id="0" name=""/>
        <dsp:cNvSpPr/>
      </dsp:nvSpPr>
      <dsp:spPr>
        <a:xfrm>
          <a:off x="899762" y="247445"/>
          <a:ext cx="2419097" cy="2419062"/>
        </a:xfrm>
        <a:prstGeom prst="ellipse">
          <a:avLst/>
        </a:prstGeom>
        <a:solidFill>
          <a:srgbClr val="FF0000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Pemerintah</a:t>
          </a:r>
          <a:endParaRPr lang="en-US" sz="2500" kern="1200" dirty="0"/>
        </a:p>
      </dsp:txBody>
      <dsp:txXfrm>
        <a:off x="1254031" y="601708"/>
        <a:ext cx="1710559" cy="1710536"/>
      </dsp:txXfrm>
    </dsp:sp>
    <dsp:sp modelId="{F6739F48-9827-434A-8B5B-528A26F68B0F}">
      <dsp:nvSpPr>
        <dsp:cNvPr id="0" name=""/>
        <dsp:cNvSpPr/>
      </dsp:nvSpPr>
      <dsp:spPr>
        <a:xfrm>
          <a:off x="1951607" y="1613380"/>
          <a:ext cx="2419097" cy="2419062"/>
        </a:xfrm>
        <a:prstGeom prst="ellipse">
          <a:avLst/>
        </a:prstGeom>
        <a:solidFill>
          <a:srgbClr val="00B050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Masyarakat</a:t>
          </a:r>
        </a:p>
      </dsp:txBody>
      <dsp:txXfrm>
        <a:off x="2305876" y="1967643"/>
        <a:ext cx="1710559" cy="1710536"/>
      </dsp:txXfrm>
    </dsp:sp>
    <dsp:sp modelId="{1FE70DDD-E7BB-40E3-90D1-D686B9B02009}">
      <dsp:nvSpPr>
        <dsp:cNvPr id="0" name=""/>
        <dsp:cNvSpPr/>
      </dsp:nvSpPr>
      <dsp:spPr>
        <a:xfrm>
          <a:off x="3013156" y="288690"/>
          <a:ext cx="2419097" cy="2419062"/>
        </a:xfrm>
        <a:prstGeom prst="ellipse">
          <a:avLst/>
        </a:prstGeom>
        <a:solidFill>
          <a:srgbClr val="FFFF00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Dunia Usaha</a:t>
          </a:r>
        </a:p>
      </dsp:txBody>
      <dsp:txXfrm>
        <a:off x="3367425" y="642953"/>
        <a:ext cx="1710559" cy="1710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A5EE-3540-4D87-A394-57301E25651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604C-0FCA-4699-8A39-44B6E84E9B1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32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A5EE-3540-4D87-A394-57301E25651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604C-0FCA-4699-8A39-44B6E84E9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7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A5EE-3540-4D87-A394-57301E25651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604C-0FCA-4699-8A39-44B6E84E9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5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A5EE-3540-4D87-A394-57301E25651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604C-0FCA-4699-8A39-44B6E84E9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23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A5EE-3540-4D87-A394-57301E25651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604C-0FCA-4699-8A39-44B6E84E9B1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5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A5EE-3540-4D87-A394-57301E25651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604C-0FCA-4699-8A39-44B6E84E9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1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A5EE-3540-4D87-A394-57301E25651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604C-0FCA-4699-8A39-44B6E84E9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10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A5EE-3540-4D87-A394-57301E25651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604C-0FCA-4699-8A39-44B6E84E9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3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A5EE-3540-4D87-A394-57301E25651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604C-0FCA-4699-8A39-44B6E84E9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C8BA5EE-3540-4D87-A394-57301E25651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54604C-0FCA-4699-8A39-44B6E84E9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7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A5EE-3540-4D87-A394-57301E25651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604C-0FCA-4699-8A39-44B6E84E9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C8BA5EE-3540-4D87-A394-57301E25651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254604C-0FCA-4699-8A39-44B6E84E9B1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35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00019-DDC6-433D-99C2-863BDBF3B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2950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6700" dirty="0"/>
              <a:t>REFLEKSI PANCASILA DI ERA “NEW NORMAL”</a:t>
            </a:r>
            <a:br>
              <a:rPr lang="en-US" sz="6700" dirty="0"/>
            </a:br>
            <a:r>
              <a:rPr lang="en-US" sz="5300" dirty="0">
                <a:solidFill>
                  <a:srgbClr val="FF0000"/>
                </a:solidFill>
              </a:rPr>
              <a:t>(</a:t>
            </a:r>
            <a:r>
              <a:rPr lang="en-US" sz="5300" dirty="0" err="1">
                <a:solidFill>
                  <a:srgbClr val="FF0000"/>
                </a:solidFill>
              </a:rPr>
              <a:t>Sudut</a:t>
            </a:r>
            <a:r>
              <a:rPr lang="en-US" sz="5300" dirty="0">
                <a:solidFill>
                  <a:srgbClr val="FF0000"/>
                </a:solidFill>
              </a:rPr>
              <a:t> Pandang </a:t>
            </a:r>
            <a:r>
              <a:rPr lang="en-US" sz="5300" dirty="0" err="1">
                <a:solidFill>
                  <a:srgbClr val="FF0000"/>
                </a:solidFill>
              </a:rPr>
              <a:t>Penguatan</a:t>
            </a:r>
            <a:r>
              <a:rPr lang="en-US" sz="5300" dirty="0">
                <a:solidFill>
                  <a:srgbClr val="FF0000"/>
                </a:solidFill>
              </a:rPr>
              <a:t> </a:t>
            </a:r>
            <a:r>
              <a:rPr lang="en-US" sz="5300" dirty="0" err="1">
                <a:solidFill>
                  <a:srgbClr val="FF0000"/>
                </a:solidFill>
              </a:rPr>
              <a:t>Birokrasi</a:t>
            </a:r>
            <a:r>
              <a:rPr lang="en-US" sz="53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5DBD29-F2C1-49AD-826B-8EFF61338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61561"/>
            <a:ext cx="9144000" cy="1655762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PRABAWA EKA SOESANTA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EFD9E3-7DC6-4911-B8C0-AE9DD1497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96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63A4DD2-E739-4012-89EC-9CAAD5B68359}"/>
              </a:ext>
            </a:extLst>
          </p:cNvPr>
          <p:cNvSpPr txBox="1"/>
          <p:nvPr/>
        </p:nvSpPr>
        <p:spPr>
          <a:xfrm>
            <a:off x="2133862" y="5795941"/>
            <a:ext cx="6104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Birokrasi</a:t>
            </a:r>
            <a:r>
              <a:rPr lang="en-US" dirty="0"/>
              <a:t> Yang </a:t>
            </a:r>
            <a:r>
              <a:rPr lang="en-US" dirty="0" err="1"/>
              <a:t>Berkarakter</a:t>
            </a:r>
            <a:r>
              <a:rPr lang="en-US" dirty="0"/>
              <a:t> </a:t>
            </a:r>
            <a:r>
              <a:rPr lang="en-US" dirty="0" err="1"/>
              <a:t>Kebangsaan</a:t>
            </a:r>
            <a:r>
              <a:rPr lang="en-US" dirty="0"/>
              <a:t> Indonesia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24BB18-DCD5-45FE-BD0F-21033B0EE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8" y="415451"/>
            <a:ext cx="1302514" cy="13025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A6779D-11CE-4512-8C7B-72E28AB7808B}"/>
              </a:ext>
            </a:extLst>
          </p:cNvPr>
          <p:cNvSpPr txBox="1"/>
          <p:nvPr/>
        </p:nvSpPr>
        <p:spPr>
          <a:xfrm>
            <a:off x="7481450" y="2119745"/>
            <a:ext cx="397416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dirty="0">
                <a:latin typeface="Bahnschrift SemiBold Condensed" panose="020B0502040204020203" pitchFamily="34" charset="0"/>
              </a:rPr>
              <a:t>SEKIAN DAN</a:t>
            </a:r>
          </a:p>
          <a:p>
            <a:pPr algn="r"/>
            <a:r>
              <a:rPr lang="en-US" sz="6600" dirty="0">
                <a:latin typeface="Bahnschrift SemiBold Condensed" panose="020B0502040204020203" pitchFamily="34" charset="0"/>
              </a:rPr>
              <a:t>TERIMA KASIH</a:t>
            </a:r>
          </a:p>
        </p:txBody>
      </p:sp>
      <p:pic>
        <p:nvPicPr>
          <p:cNvPr id="4098" name="Picture 2" descr="Image result for KEMERDEKAAN INDONESIA">
            <a:extLst>
              <a:ext uri="{FF2B5EF4-FFF2-40B4-BE49-F238E27FC236}">
                <a16:creationId xmlns:a16="http://schemas.microsoft.com/office/drawing/2014/main" id="{7D3357F4-0785-4D6F-BBDA-D591E88D1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434" y="1316192"/>
            <a:ext cx="5377035" cy="387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608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64A50-6D16-4CFF-9FE4-81ABF4ED4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 ITU NEW NORMAL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431EE-DE76-4FFB-9878-E4AAED7CC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1638" indent="-401638" algn="just">
              <a:buFont typeface="Wingdings" panose="05000000000000000000" pitchFamily="2" charset="2"/>
              <a:buChar char="q"/>
            </a:pPr>
            <a:r>
              <a:rPr lang="en-US" sz="3200" dirty="0" err="1"/>
              <a:t>Kebijakan</a:t>
            </a:r>
            <a:r>
              <a:rPr lang="en-US" sz="3200" dirty="0"/>
              <a:t> </a:t>
            </a:r>
            <a:r>
              <a:rPr lang="en-US" sz="3200" dirty="0" err="1"/>
              <a:t>membuka</a:t>
            </a:r>
            <a:r>
              <a:rPr lang="en-US" sz="3200" dirty="0"/>
              <a:t> Kembali </a:t>
            </a:r>
            <a:r>
              <a:rPr lang="en-US" sz="3200" dirty="0" err="1"/>
              <a:t>aktivitas</a:t>
            </a:r>
            <a:r>
              <a:rPr lang="en-US" sz="3200" dirty="0"/>
              <a:t> </a:t>
            </a:r>
            <a:r>
              <a:rPr lang="en-US" sz="3200" dirty="0" err="1"/>
              <a:t>ekonomi</a:t>
            </a:r>
            <a:r>
              <a:rPr lang="en-US" sz="3200" dirty="0"/>
              <a:t>, </a:t>
            </a:r>
            <a:r>
              <a:rPr lang="en-US" sz="3200" dirty="0" err="1"/>
              <a:t>sosial</a:t>
            </a:r>
            <a:r>
              <a:rPr lang="en-US" sz="3200" dirty="0"/>
              <a:t> dan </a:t>
            </a:r>
            <a:r>
              <a:rPr lang="en-US" sz="3200" dirty="0" err="1"/>
              <a:t>kegiatan</a:t>
            </a:r>
            <a:r>
              <a:rPr lang="en-US" sz="3200" dirty="0"/>
              <a:t> public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terbatas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menggunakan</a:t>
            </a:r>
            <a:r>
              <a:rPr lang="en-US" sz="3200" dirty="0"/>
              <a:t> </a:t>
            </a:r>
            <a:r>
              <a:rPr lang="en-US" sz="3200" dirty="0" err="1"/>
              <a:t>standar</a:t>
            </a:r>
            <a:r>
              <a:rPr lang="en-US" sz="3200" dirty="0"/>
              <a:t> Kesehatan yang </a:t>
            </a:r>
            <a:r>
              <a:rPr lang="en-US" sz="3200" dirty="0" err="1"/>
              <a:t>sebelum</a:t>
            </a:r>
            <a:r>
              <a:rPr lang="en-US" sz="3200" dirty="0"/>
              <a:t> pandemic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ada</a:t>
            </a:r>
            <a:r>
              <a:rPr lang="en-US" sz="3200" dirty="0"/>
              <a:t>;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/>
              <a:t>Upaya</a:t>
            </a:r>
            <a:r>
              <a:rPr lang="en-US" sz="3200" dirty="0"/>
              <a:t> </a:t>
            </a:r>
            <a:r>
              <a:rPr lang="en-US" sz="3200" dirty="0" err="1"/>
              <a:t>menyelamatkan</a:t>
            </a:r>
            <a:r>
              <a:rPr lang="en-US" sz="3200" dirty="0"/>
              <a:t> </a:t>
            </a:r>
            <a:r>
              <a:rPr lang="en-US" sz="3200" dirty="0" err="1"/>
              <a:t>hidup</a:t>
            </a:r>
            <a:r>
              <a:rPr lang="en-US" sz="3200" dirty="0"/>
              <a:t> </a:t>
            </a:r>
            <a:r>
              <a:rPr lang="en-US" sz="3200" dirty="0" err="1"/>
              <a:t>warga</a:t>
            </a:r>
            <a:r>
              <a:rPr lang="en-US" sz="3200" dirty="0"/>
              <a:t> dan </a:t>
            </a:r>
            <a:r>
              <a:rPr lang="en-US" sz="3200" dirty="0" err="1"/>
              <a:t>menjaga</a:t>
            </a:r>
            <a:r>
              <a:rPr lang="en-US" sz="3200" dirty="0"/>
              <a:t> agar negara </a:t>
            </a:r>
            <a:r>
              <a:rPr lang="en-US" sz="3200" dirty="0" err="1"/>
              <a:t>tetap</a:t>
            </a:r>
            <a:r>
              <a:rPr lang="en-US" sz="3200" dirty="0"/>
              <a:t> </a:t>
            </a:r>
            <a:r>
              <a:rPr lang="en-US" sz="3200" dirty="0" err="1"/>
              <a:t>bisa</a:t>
            </a:r>
            <a:r>
              <a:rPr lang="en-US" sz="3200" dirty="0"/>
              <a:t> </a:t>
            </a:r>
            <a:r>
              <a:rPr lang="en-US" sz="3200" dirty="0" err="1"/>
              <a:t>berdaya</a:t>
            </a:r>
            <a:r>
              <a:rPr lang="en-US" sz="3200" dirty="0"/>
              <a:t> </a:t>
            </a:r>
            <a:r>
              <a:rPr lang="en-US" sz="3200" dirty="0" err="1"/>
              <a:t>menjalankan</a:t>
            </a:r>
            <a:r>
              <a:rPr lang="en-US" sz="3200" dirty="0"/>
              <a:t> </a:t>
            </a:r>
            <a:r>
              <a:rPr lang="en-US" sz="3200" dirty="0" err="1"/>
              <a:t>fungsinya</a:t>
            </a:r>
            <a:r>
              <a:rPr lang="en-US" sz="32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068690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3C3A5-C429-46E6-8B1D-1650800A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TANGGAPAN ATAS NEW NORMAL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99628-489B-4A01-984E-A4BE8A831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Kesehatan    : </a:t>
            </a:r>
            <a:r>
              <a:rPr lang="en-US" sz="2800" dirty="0" err="1"/>
              <a:t>Covid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senantiasa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bersama</a:t>
            </a:r>
            <a:r>
              <a:rPr lang="en-US" sz="2800" dirty="0"/>
              <a:t> </a:t>
            </a:r>
            <a:r>
              <a:rPr lang="en-US" sz="2800" dirty="0" err="1"/>
              <a:t>kita</a:t>
            </a:r>
            <a:r>
              <a:rPr lang="en-US" sz="2800" dirty="0"/>
              <a:t>, </a:t>
            </a:r>
            <a:r>
              <a:rPr lang="en-US" sz="2800" dirty="0" err="1"/>
              <a:t>saatnya</a:t>
            </a:r>
            <a:r>
              <a:rPr lang="en-US" sz="2800" dirty="0"/>
              <a:t> </a:t>
            </a:r>
            <a:r>
              <a:rPr lang="en-US" sz="2800" dirty="0" err="1"/>
              <a:t>kita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/>
              <a:t>                         </a:t>
            </a:r>
            <a:r>
              <a:rPr lang="en-US" sz="2800" dirty="0" err="1"/>
              <a:t>berdamai</a:t>
            </a:r>
            <a:r>
              <a:rPr lang="en-US" sz="2800" dirty="0"/>
              <a:t> </a:t>
            </a:r>
            <a:r>
              <a:rPr lang="en-US" sz="2800" dirty="0" err="1"/>
              <a:t>dengannya</a:t>
            </a:r>
            <a:r>
              <a:rPr lang="en-US" sz="2800" dirty="0"/>
              <a:t>;</a:t>
            </a:r>
          </a:p>
          <a:p>
            <a:r>
              <a:rPr lang="en-US" sz="2800" dirty="0" err="1"/>
              <a:t>Ekonomi</a:t>
            </a:r>
            <a:r>
              <a:rPr lang="en-US" sz="2800" dirty="0"/>
              <a:t>       : </a:t>
            </a:r>
            <a:r>
              <a:rPr lang="en-US" sz="2800" dirty="0" err="1"/>
              <a:t>Upaya</a:t>
            </a:r>
            <a:r>
              <a:rPr lang="en-US" sz="2800" dirty="0"/>
              <a:t> </a:t>
            </a:r>
            <a:r>
              <a:rPr lang="en-US" sz="2800" dirty="0" err="1"/>
              <a:t>pemulihan</a:t>
            </a:r>
            <a:r>
              <a:rPr lang="en-US" sz="2800" dirty="0"/>
              <a:t> </a:t>
            </a:r>
            <a:r>
              <a:rPr lang="en-US" sz="2800" dirty="0" err="1"/>
              <a:t>ekonomi</a:t>
            </a:r>
            <a:r>
              <a:rPr lang="en-US" sz="2800" dirty="0"/>
              <a:t>;</a:t>
            </a:r>
          </a:p>
          <a:p>
            <a:r>
              <a:rPr lang="en-US" sz="2800" dirty="0"/>
              <a:t>Agama          : Kembali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akidah</a:t>
            </a:r>
            <a:r>
              <a:rPr lang="en-US" sz="2800" dirty="0"/>
              <a:t> agama;</a:t>
            </a:r>
          </a:p>
          <a:p>
            <a:r>
              <a:rPr lang="en-US" sz="2800" dirty="0" err="1"/>
              <a:t>Sosial</a:t>
            </a:r>
            <a:r>
              <a:rPr lang="en-US" sz="2800" dirty="0"/>
              <a:t>           : </a:t>
            </a:r>
            <a:r>
              <a:rPr lang="en-US" sz="2800" dirty="0" err="1"/>
              <a:t>Adaptasi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r>
              <a:rPr lang="en-US" sz="2800" dirty="0"/>
              <a:t> </a:t>
            </a:r>
            <a:r>
              <a:rPr lang="en-US" sz="2800" dirty="0" err="1"/>
              <a:t>baru</a:t>
            </a:r>
            <a:r>
              <a:rPr lang="en-US" sz="2800" dirty="0"/>
              <a:t>;</a:t>
            </a:r>
          </a:p>
          <a:p>
            <a:r>
              <a:rPr lang="en-US" sz="2800" dirty="0" err="1"/>
              <a:t>Politik</a:t>
            </a:r>
            <a:r>
              <a:rPr lang="en-US" sz="2800" dirty="0"/>
              <a:t>          : </a:t>
            </a:r>
            <a:r>
              <a:rPr lang="en-US" sz="2800" dirty="0" err="1"/>
              <a:t>Stabilitasi</a:t>
            </a:r>
            <a:endParaRPr lang="en-US" sz="2800" dirty="0"/>
          </a:p>
          <a:p>
            <a:r>
              <a:rPr lang="en-US" sz="2800" dirty="0" err="1"/>
              <a:t>Budaya</a:t>
            </a:r>
            <a:r>
              <a:rPr lang="en-US" sz="2800" dirty="0"/>
              <a:t>         : </a:t>
            </a:r>
            <a:r>
              <a:rPr lang="en-US" sz="2800" dirty="0" err="1"/>
              <a:t>Transformasi</a:t>
            </a:r>
            <a:endParaRPr lang="en-US" sz="2800" dirty="0"/>
          </a:p>
          <a:p>
            <a:r>
              <a:rPr lang="en-US" sz="2800" dirty="0" err="1"/>
              <a:t>Teknologi</a:t>
            </a:r>
            <a:r>
              <a:rPr lang="en-US" sz="2800" dirty="0"/>
              <a:t>      : </a:t>
            </a:r>
            <a:r>
              <a:rPr lang="en-US" sz="2800" dirty="0" err="1"/>
              <a:t>Revolusi</a:t>
            </a:r>
            <a:r>
              <a:rPr lang="en-US" sz="2800" dirty="0"/>
              <a:t> </a:t>
            </a:r>
            <a:r>
              <a:rPr lang="en-US" sz="2800" dirty="0" err="1"/>
              <a:t>Industri</a:t>
            </a:r>
            <a:r>
              <a:rPr lang="en-US" sz="2800" dirty="0"/>
              <a:t> 4.0 </a:t>
            </a:r>
          </a:p>
        </p:txBody>
      </p:sp>
    </p:spTree>
    <p:extLst>
      <p:ext uri="{BB962C8B-B14F-4D97-AF65-F5344CB8AC3E}">
        <p14:creationId xmlns:p14="http://schemas.microsoft.com/office/powerpoint/2010/main" val="2068776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CECD5-0B9A-48A5-A511-74ABA7AF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BAGAIMANA DENGAN “INDONESIA”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0C5A0-1EF2-4690-AC1D-6FD9A9C7A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01638" indent="-401638" algn="just">
              <a:buFont typeface="Wingdings" panose="05000000000000000000" pitchFamily="2" charset="2"/>
              <a:buChar char="Ø"/>
            </a:pPr>
            <a:r>
              <a:rPr lang="en-US" sz="3600" dirty="0" err="1"/>
              <a:t>Membaca</a:t>
            </a:r>
            <a:r>
              <a:rPr lang="en-US" sz="3600" dirty="0"/>
              <a:t> </a:t>
            </a:r>
            <a:r>
              <a:rPr lang="en-US" sz="3600" dirty="0" err="1"/>
              <a:t>ulang</a:t>
            </a:r>
            <a:r>
              <a:rPr lang="en-US" sz="3600" dirty="0"/>
              <a:t> </a:t>
            </a:r>
            <a:r>
              <a:rPr lang="en-US" sz="3600" dirty="0" err="1"/>
              <a:t>prinsip-prinsip</a:t>
            </a:r>
            <a:r>
              <a:rPr lang="en-US" sz="3600" dirty="0"/>
              <a:t> </a:t>
            </a:r>
            <a:r>
              <a:rPr lang="en-US" sz="3600" dirty="0" err="1"/>
              <a:t>pembentukan</a:t>
            </a:r>
            <a:r>
              <a:rPr lang="en-US" sz="3600" dirty="0"/>
              <a:t> negara;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600" dirty="0" err="1"/>
              <a:t>Mengukur</a:t>
            </a:r>
            <a:r>
              <a:rPr lang="en-US" sz="3600" dirty="0"/>
              <a:t> </a:t>
            </a:r>
            <a:r>
              <a:rPr lang="en-US" sz="3600" dirty="0" err="1"/>
              <a:t>pencapaian</a:t>
            </a:r>
            <a:r>
              <a:rPr lang="en-US" sz="3600" dirty="0"/>
              <a:t> </a:t>
            </a:r>
            <a:r>
              <a:rPr lang="en-US" sz="3600" dirty="0" err="1"/>
              <a:t>cita-cita-cita</a:t>
            </a:r>
            <a:r>
              <a:rPr lang="en-US" sz="3600" dirty="0"/>
              <a:t> dan </a:t>
            </a:r>
            <a:r>
              <a:rPr lang="en-US" sz="3600" dirty="0" err="1"/>
              <a:t>tujuan</a:t>
            </a:r>
            <a:r>
              <a:rPr lang="en-US" sz="3600" dirty="0"/>
              <a:t> </a:t>
            </a:r>
            <a:r>
              <a:rPr lang="en-US" sz="3600" dirty="0" err="1"/>
              <a:t>bernegara</a:t>
            </a:r>
            <a:r>
              <a:rPr lang="en-US" sz="3600" dirty="0"/>
              <a:t>;</a:t>
            </a:r>
          </a:p>
          <a:p>
            <a:pPr marL="401638" indent="-401638" algn="just">
              <a:buFont typeface="Wingdings" panose="05000000000000000000" pitchFamily="2" charset="2"/>
              <a:buChar char="Ø"/>
            </a:pPr>
            <a:r>
              <a:rPr lang="en-US" sz="3600" dirty="0" err="1"/>
              <a:t>Menegaskan</a:t>
            </a:r>
            <a:r>
              <a:rPr lang="en-US" sz="3600" dirty="0"/>
              <a:t> Kembali 4 consensus </a:t>
            </a:r>
            <a:r>
              <a:rPr lang="en-US" sz="3600" dirty="0" err="1"/>
              <a:t>dasar</a:t>
            </a:r>
            <a:r>
              <a:rPr lang="en-US" sz="3600" dirty="0"/>
              <a:t> </a:t>
            </a:r>
            <a:r>
              <a:rPr lang="en-US" sz="3600" dirty="0" err="1"/>
              <a:t>kebangsaan</a:t>
            </a:r>
            <a:r>
              <a:rPr lang="en-US" sz="3600" dirty="0"/>
              <a:t> (Pancasila, UUD 1945, NKRI dan </a:t>
            </a:r>
            <a:r>
              <a:rPr lang="en-US" sz="3600" dirty="0" err="1"/>
              <a:t>Bhinneka</a:t>
            </a:r>
            <a:r>
              <a:rPr lang="en-US" sz="3600" dirty="0"/>
              <a:t> Tunggal </a:t>
            </a:r>
            <a:r>
              <a:rPr lang="en-US" sz="3600" dirty="0" err="1"/>
              <a:t>Ika</a:t>
            </a:r>
            <a:r>
              <a:rPr lang="en-US" sz="3600" dirty="0"/>
              <a:t>)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penguatan</a:t>
            </a:r>
            <a:r>
              <a:rPr lang="en-US" sz="3600" dirty="0"/>
              <a:t> </a:t>
            </a:r>
            <a:r>
              <a:rPr lang="en-US" sz="3600" dirty="0" err="1"/>
              <a:t>birokrasi</a:t>
            </a:r>
            <a:r>
              <a:rPr lang="en-US" sz="3600" dirty="0"/>
              <a:t> Indonesia.</a:t>
            </a:r>
          </a:p>
        </p:txBody>
      </p:sp>
    </p:spTree>
    <p:extLst>
      <p:ext uri="{BB962C8B-B14F-4D97-AF65-F5344CB8AC3E}">
        <p14:creationId xmlns:p14="http://schemas.microsoft.com/office/powerpoint/2010/main" val="4195220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4A2A6-B3A2-4BC7-9A16-510072E4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MENATA BIROKRASI INDONESIA DI ERA NEW NORMAL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151D6-BF81-4938-A528-1E8EF0170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2763" indent="-512763" algn="just">
              <a:buFont typeface="Wingdings" panose="05000000000000000000" pitchFamily="2" charset="2"/>
              <a:buChar char="v"/>
            </a:pPr>
            <a:r>
              <a:rPr lang="en-US" sz="2800" dirty="0" err="1"/>
              <a:t>Mengevaluasi</a:t>
            </a:r>
            <a:r>
              <a:rPr lang="en-US" sz="2800" dirty="0"/>
              <a:t> </a:t>
            </a:r>
            <a:r>
              <a:rPr lang="en-US" sz="2800" dirty="0" err="1"/>
              <a:t>ulang</a:t>
            </a:r>
            <a:r>
              <a:rPr lang="en-US" sz="2800" dirty="0"/>
              <a:t> </a:t>
            </a:r>
            <a:r>
              <a:rPr lang="en-US" sz="2800" dirty="0" err="1"/>
              <a:t>reformasi</a:t>
            </a:r>
            <a:r>
              <a:rPr lang="en-US" sz="2800" dirty="0"/>
              <a:t> </a:t>
            </a:r>
            <a:r>
              <a:rPr lang="en-US" sz="2800" dirty="0" err="1"/>
              <a:t>birokrasi</a:t>
            </a:r>
            <a:r>
              <a:rPr lang="en-US" sz="2800" dirty="0"/>
              <a:t> </a:t>
            </a:r>
            <a:r>
              <a:rPr lang="en-US" sz="2800" dirty="0" err="1"/>
              <a:t>sebelum</a:t>
            </a:r>
            <a:r>
              <a:rPr lang="en-US" sz="2800" dirty="0"/>
              <a:t> pandemic covid-19;</a:t>
            </a:r>
          </a:p>
          <a:p>
            <a:pPr marL="512763" indent="-512763" algn="just">
              <a:buFont typeface="Wingdings" panose="05000000000000000000" pitchFamily="2" charset="2"/>
              <a:buChar char="v"/>
            </a:pPr>
            <a:r>
              <a:rPr lang="en-US" sz="2800" dirty="0" err="1"/>
              <a:t>Belajar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pandemic covid-19;</a:t>
            </a:r>
          </a:p>
          <a:p>
            <a:pPr marL="512763" indent="-512763" algn="just">
              <a:buFont typeface="Wingdings" panose="05000000000000000000" pitchFamily="2" charset="2"/>
              <a:buChar char="v"/>
            </a:pPr>
            <a:r>
              <a:rPr lang="en-US" sz="2800" dirty="0" err="1"/>
              <a:t>Mendesain</a:t>
            </a:r>
            <a:r>
              <a:rPr lang="en-US" sz="2800" dirty="0"/>
              <a:t> </a:t>
            </a:r>
            <a:r>
              <a:rPr lang="en-US" sz="2800" dirty="0" err="1"/>
              <a:t>ulang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Birokrasi</a:t>
            </a:r>
            <a:r>
              <a:rPr lang="en-US" sz="2800" dirty="0"/>
              <a:t> Indonesia di Era New Normal;</a:t>
            </a:r>
          </a:p>
          <a:p>
            <a:pPr marL="1025525" indent="-457200" algn="just">
              <a:buNone/>
            </a:pPr>
            <a:r>
              <a:rPr lang="en-US" sz="2800" dirty="0"/>
              <a:t>1.  </a:t>
            </a:r>
            <a:r>
              <a:rPr lang="en-US" sz="2800" dirty="0" err="1"/>
              <a:t>Birokrasi</a:t>
            </a:r>
            <a:r>
              <a:rPr lang="en-US" sz="2800" dirty="0"/>
              <a:t> yang </a:t>
            </a:r>
            <a:r>
              <a:rPr lang="en-US" sz="2800" dirty="0" err="1"/>
              <a:t>berkarakter</a:t>
            </a:r>
            <a:r>
              <a:rPr lang="en-US" sz="2800" dirty="0"/>
              <a:t> </a:t>
            </a:r>
            <a:r>
              <a:rPr lang="en-US" sz="2800" dirty="0" err="1"/>
              <a:t>kebangsaan</a:t>
            </a:r>
            <a:r>
              <a:rPr lang="en-US" sz="2800" dirty="0"/>
              <a:t> Indonesia;</a:t>
            </a:r>
          </a:p>
          <a:p>
            <a:pPr marL="1025525" indent="-457200" algn="just">
              <a:buNone/>
            </a:pPr>
            <a:r>
              <a:rPr lang="en-US" sz="2800" dirty="0"/>
              <a:t>2.  </a:t>
            </a:r>
            <a:r>
              <a:rPr lang="en-US" sz="2800" dirty="0" err="1"/>
              <a:t>Birokrasi</a:t>
            </a:r>
            <a:r>
              <a:rPr lang="en-US" sz="2800" dirty="0"/>
              <a:t> yang </a:t>
            </a:r>
            <a:r>
              <a:rPr lang="en-US" sz="2800" dirty="0" err="1"/>
              <a:t>kompeten</a:t>
            </a:r>
            <a:r>
              <a:rPr lang="en-US" sz="2800" dirty="0"/>
              <a:t>, ramping, </a:t>
            </a:r>
            <a:r>
              <a:rPr lang="en-US" sz="2800" dirty="0" err="1"/>
              <a:t>reponsif</a:t>
            </a:r>
            <a:r>
              <a:rPr lang="en-US" sz="2800" dirty="0"/>
              <a:t> dan </a:t>
            </a:r>
            <a:r>
              <a:rPr lang="en-US" sz="2800" dirty="0" err="1"/>
              <a:t>fasih</a:t>
            </a:r>
            <a:r>
              <a:rPr lang="en-US" sz="2800" dirty="0"/>
              <a:t> IT;</a:t>
            </a:r>
          </a:p>
          <a:p>
            <a:pPr marL="1025525" indent="-457200" algn="just">
              <a:buNone/>
            </a:pPr>
            <a:r>
              <a:rPr lang="en-US" sz="2800" dirty="0"/>
              <a:t>3.  </a:t>
            </a:r>
            <a:r>
              <a:rPr lang="en-US" sz="2800" dirty="0" err="1"/>
              <a:t>Penguatan</a:t>
            </a:r>
            <a:r>
              <a:rPr lang="en-US" sz="2800" dirty="0"/>
              <a:t> Good Governance;</a:t>
            </a:r>
          </a:p>
          <a:p>
            <a:pPr marL="1025525" indent="-457200" algn="just">
              <a:buNone/>
            </a:pPr>
            <a:r>
              <a:rPr lang="en-US" sz="2800" dirty="0"/>
              <a:t>4.  </a:t>
            </a:r>
            <a:r>
              <a:rPr lang="en-US" sz="2800" dirty="0" err="1"/>
              <a:t>Penguatan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presidensiil</a:t>
            </a:r>
            <a:r>
              <a:rPr lang="en-US" sz="2800" dirty="0"/>
              <a:t>;</a:t>
            </a:r>
          </a:p>
          <a:p>
            <a:pPr marL="1025525" indent="-457200" algn="just">
              <a:buNone/>
            </a:pPr>
            <a:r>
              <a:rPr lang="en-US" sz="2800" dirty="0"/>
              <a:t>5. </a:t>
            </a:r>
            <a:r>
              <a:rPr lang="en-US" sz="2800" dirty="0" err="1"/>
              <a:t>Penguatan</a:t>
            </a:r>
            <a:r>
              <a:rPr lang="en-US" sz="2800" dirty="0"/>
              <a:t> </a:t>
            </a:r>
            <a:r>
              <a:rPr lang="en-US" sz="2800" dirty="0" err="1"/>
              <a:t>hubungan</a:t>
            </a:r>
            <a:r>
              <a:rPr lang="en-US" sz="2800" dirty="0"/>
              <a:t> </a:t>
            </a:r>
            <a:r>
              <a:rPr lang="en-US" sz="2800" dirty="0" err="1"/>
              <a:t>pemerintah</a:t>
            </a:r>
            <a:r>
              <a:rPr lang="en-US" sz="2800" dirty="0"/>
              <a:t>, </a:t>
            </a:r>
            <a:r>
              <a:rPr lang="en-US" sz="2800" dirty="0" err="1"/>
              <a:t>pemerintah</a:t>
            </a:r>
            <a:r>
              <a:rPr lang="en-US" sz="2800" dirty="0"/>
              <a:t> </a:t>
            </a:r>
            <a:r>
              <a:rPr lang="en-US" sz="2800" dirty="0" err="1"/>
              <a:t>provinsi</a:t>
            </a:r>
            <a:r>
              <a:rPr lang="en-US" sz="2800" dirty="0"/>
              <a:t>, </a:t>
            </a:r>
            <a:r>
              <a:rPr lang="en-US" sz="2800" dirty="0" err="1"/>
              <a:t>pemerintah</a:t>
            </a:r>
            <a:r>
              <a:rPr lang="en-US" sz="2800" dirty="0"/>
              <a:t> </a:t>
            </a:r>
            <a:r>
              <a:rPr lang="en-US" sz="2800" dirty="0" err="1"/>
              <a:t>kabupaten</a:t>
            </a:r>
            <a:r>
              <a:rPr lang="en-US" sz="2800" dirty="0"/>
              <a:t>/</a:t>
            </a:r>
            <a:r>
              <a:rPr lang="en-US" sz="2800" dirty="0" err="1"/>
              <a:t>kota</a:t>
            </a:r>
            <a:r>
              <a:rPr lang="en-US" sz="2800" dirty="0"/>
              <a:t> dan </a:t>
            </a:r>
            <a:r>
              <a:rPr lang="en-US" sz="2800" dirty="0" err="1"/>
              <a:t>pemerintah</a:t>
            </a:r>
            <a:r>
              <a:rPr lang="en-US" sz="2800" dirty="0"/>
              <a:t> </a:t>
            </a:r>
            <a:r>
              <a:rPr lang="en-US" sz="2800" dirty="0" err="1"/>
              <a:t>desa</a:t>
            </a:r>
            <a:r>
              <a:rPr lang="en-US" sz="2800" dirty="0"/>
              <a:t> (</a:t>
            </a:r>
            <a:r>
              <a:rPr lang="en-US" sz="2800" dirty="0" err="1"/>
              <a:t>penataan</a:t>
            </a:r>
            <a:r>
              <a:rPr lang="en-US" sz="2800" dirty="0"/>
              <a:t> </a:t>
            </a:r>
            <a:r>
              <a:rPr lang="en-US" sz="2800" dirty="0" err="1"/>
              <a:t>urusan</a:t>
            </a:r>
            <a:r>
              <a:rPr lang="en-US" sz="2800" dirty="0"/>
              <a:t> </a:t>
            </a:r>
            <a:r>
              <a:rPr lang="en-US" sz="2800" dirty="0" err="1"/>
              <a:t>pemerintahan</a:t>
            </a:r>
            <a:r>
              <a:rPr lang="en-US" sz="2800" dirty="0"/>
              <a:t>);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11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23489" y="133909"/>
            <a:ext cx="8206628" cy="6370544"/>
            <a:chOff x="300354" y="151764"/>
            <a:chExt cx="9300845" cy="7219950"/>
          </a:xfrm>
        </p:grpSpPr>
        <p:sp>
          <p:nvSpPr>
            <p:cNvPr id="3" name="object 3"/>
            <p:cNvSpPr/>
            <p:nvPr/>
          </p:nvSpPr>
          <p:spPr>
            <a:xfrm>
              <a:off x="980439" y="6969683"/>
              <a:ext cx="3444240" cy="174625"/>
            </a:xfrm>
            <a:custGeom>
              <a:avLst/>
              <a:gdLst/>
              <a:ahLst/>
              <a:cxnLst/>
              <a:rect l="l" t="t" r="r" b="b"/>
              <a:pathLst>
                <a:path w="3444240" h="174625">
                  <a:moveTo>
                    <a:pt x="0" y="174625"/>
                  </a:moveTo>
                  <a:lnTo>
                    <a:pt x="3443986" y="174625"/>
                  </a:lnTo>
                  <a:lnTo>
                    <a:pt x="3443986" y="0"/>
                  </a:lnTo>
                  <a:lnTo>
                    <a:pt x="0" y="0"/>
                  </a:lnTo>
                  <a:lnTo>
                    <a:pt x="0" y="174625"/>
                  </a:lnTo>
                  <a:close/>
                </a:path>
              </a:pathLst>
            </a:custGeom>
            <a:solidFill>
              <a:srgbClr val="76707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" name="object 4"/>
            <p:cNvSpPr/>
            <p:nvPr/>
          </p:nvSpPr>
          <p:spPr>
            <a:xfrm>
              <a:off x="4424426" y="6969683"/>
              <a:ext cx="4995545" cy="174625"/>
            </a:xfrm>
            <a:custGeom>
              <a:avLst/>
              <a:gdLst/>
              <a:ahLst/>
              <a:cxnLst/>
              <a:rect l="l" t="t" r="r" b="b"/>
              <a:pathLst>
                <a:path w="4995545" h="174625">
                  <a:moveTo>
                    <a:pt x="4995164" y="0"/>
                  </a:moveTo>
                  <a:lnTo>
                    <a:pt x="0" y="0"/>
                  </a:lnTo>
                  <a:lnTo>
                    <a:pt x="0" y="174383"/>
                  </a:lnTo>
                  <a:lnTo>
                    <a:pt x="4995164" y="174383"/>
                  </a:lnTo>
                  <a:lnTo>
                    <a:pt x="4995164" y="0"/>
                  </a:lnTo>
                  <a:close/>
                </a:path>
              </a:pathLst>
            </a:custGeom>
            <a:solidFill>
              <a:srgbClr val="2BDDD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" name="object 5"/>
            <p:cNvSpPr/>
            <p:nvPr/>
          </p:nvSpPr>
          <p:spPr>
            <a:xfrm>
              <a:off x="914399" y="913764"/>
              <a:ext cx="8607425" cy="64579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281307" y="116541"/>
            <a:ext cx="2440620" cy="2829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765" b="1" spc="-4" dirty="0">
                <a:latin typeface="Carlito"/>
                <a:cs typeface="Carlito"/>
              </a:rPr>
              <a:t>DATA STATISTIK</a:t>
            </a:r>
            <a:r>
              <a:rPr sz="1765" b="1" spc="-53" dirty="0">
                <a:latin typeface="Carlito"/>
                <a:cs typeface="Carlito"/>
              </a:rPr>
              <a:t> </a:t>
            </a:r>
            <a:r>
              <a:rPr sz="1765" b="1" dirty="0">
                <a:latin typeface="Carlito"/>
                <a:cs typeface="Carlito"/>
              </a:rPr>
              <a:t>ASN</a:t>
            </a:r>
            <a:endParaRPr sz="1765" dirty="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/>
                </a:solidFill>
                <a:latin typeface="Carlito"/>
                <a:ea typeface="+mn-ea"/>
                <a:cs typeface="Carlit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lang="en-US" smtClean="0"/>
              <a:pPr marL="38100">
                <a:lnSpc>
                  <a:spcPts val="1150"/>
                </a:lnSpc>
              </a:pPr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5DD53C6-884A-4C1B-9358-67FCC0755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899209"/>
              </p:ext>
            </p:extLst>
          </p:nvPr>
        </p:nvGraphicFramePr>
        <p:xfrm>
          <a:off x="6659407" y="1620211"/>
          <a:ext cx="4784439" cy="4808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entagon 2">
            <a:extLst>
              <a:ext uri="{FF2B5EF4-FFF2-40B4-BE49-F238E27FC236}">
                <a16:creationId xmlns:a16="http://schemas.microsoft.com/office/drawing/2014/main" id="{ACCA1A66-94C3-4946-B719-7122EDD6630E}"/>
              </a:ext>
            </a:extLst>
          </p:cNvPr>
          <p:cNvSpPr/>
          <p:nvPr/>
        </p:nvSpPr>
        <p:spPr>
          <a:xfrm>
            <a:off x="6262258" y="1039084"/>
            <a:ext cx="5514109" cy="5181600"/>
          </a:xfrm>
          <a:prstGeom prst="pentagon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F16C01-0D31-417F-B115-9C23B1B844DE}"/>
              </a:ext>
            </a:extLst>
          </p:cNvPr>
          <p:cNvSpPr txBox="1"/>
          <p:nvPr/>
        </p:nvSpPr>
        <p:spPr>
          <a:xfrm>
            <a:off x="10252376" y="2692523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8B6DC2A-9DE4-440D-8AF5-0EB2170303EB}"/>
              </a:ext>
            </a:extLst>
          </p:cNvPr>
          <p:cNvCxnSpPr/>
          <p:nvPr/>
        </p:nvCxnSpPr>
        <p:spPr>
          <a:xfrm flipV="1">
            <a:off x="9047031" y="3061855"/>
            <a:ext cx="1205345" cy="8312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392A81F-6AD5-4A89-B0DB-2FC3C5E92020}"/>
              </a:ext>
            </a:extLst>
          </p:cNvPr>
          <p:cNvSpPr/>
          <p:nvPr/>
        </p:nvSpPr>
        <p:spPr>
          <a:xfrm>
            <a:off x="360218" y="-249392"/>
            <a:ext cx="5735782" cy="66086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URUSAN PEMERINTAHAN UMUM</a:t>
            </a:r>
          </a:p>
          <a:p>
            <a:pPr marL="342900" indent="-342900">
              <a:buAutoNum type="arabicPeriod"/>
            </a:pPr>
            <a:r>
              <a:rPr lang="en-US" sz="2000" dirty="0" err="1">
                <a:solidFill>
                  <a:schemeClr val="tx1"/>
                </a:solidFill>
              </a:rPr>
              <a:t>Pembinaan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wasbang</a:t>
            </a:r>
            <a:r>
              <a:rPr lang="en-US" sz="2000" dirty="0">
                <a:solidFill>
                  <a:schemeClr val="tx1"/>
                </a:solidFill>
              </a:rPr>
              <a:t> &amp; </a:t>
            </a:r>
            <a:r>
              <a:rPr lang="en-US" sz="2000" dirty="0" err="1">
                <a:solidFill>
                  <a:schemeClr val="tx1"/>
                </a:solidFill>
              </a:rPr>
              <a:t>tanas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dlm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rangka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memantapkan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pengamalan</a:t>
            </a:r>
            <a:r>
              <a:rPr lang="en-US" sz="2000" dirty="0">
                <a:solidFill>
                  <a:schemeClr val="tx1"/>
                </a:solidFill>
              </a:rPr>
              <a:t> Pancasila, </a:t>
            </a:r>
            <a:r>
              <a:rPr lang="en-US" sz="2000" dirty="0" err="1">
                <a:solidFill>
                  <a:schemeClr val="tx1"/>
                </a:solidFill>
              </a:rPr>
              <a:t>pelaksanaan</a:t>
            </a:r>
            <a:r>
              <a:rPr lang="en-US" sz="2000" dirty="0">
                <a:solidFill>
                  <a:schemeClr val="tx1"/>
                </a:solidFill>
              </a:rPr>
              <a:t> UUD 1945, </a:t>
            </a:r>
            <a:r>
              <a:rPr lang="en-US" sz="2000" dirty="0" err="1">
                <a:solidFill>
                  <a:schemeClr val="tx1"/>
                </a:solidFill>
              </a:rPr>
              <a:t>pelestarian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Bhinneka</a:t>
            </a:r>
            <a:r>
              <a:rPr lang="en-US" sz="2000" dirty="0">
                <a:solidFill>
                  <a:schemeClr val="tx1"/>
                </a:solidFill>
              </a:rPr>
              <a:t> Tunggal </a:t>
            </a:r>
            <a:r>
              <a:rPr lang="en-US" sz="2000" dirty="0" err="1">
                <a:solidFill>
                  <a:schemeClr val="tx1"/>
                </a:solidFill>
              </a:rPr>
              <a:t>Ika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serta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pemertahanan</a:t>
            </a:r>
            <a:r>
              <a:rPr lang="en-US" sz="2000" dirty="0">
                <a:solidFill>
                  <a:schemeClr val="tx1"/>
                </a:solidFill>
              </a:rPr>
              <a:t> dan </a:t>
            </a:r>
            <a:r>
              <a:rPr lang="en-US" sz="2000" dirty="0" err="1">
                <a:solidFill>
                  <a:schemeClr val="tx1"/>
                </a:solidFill>
              </a:rPr>
              <a:t>pemeliharaan</a:t>
            </a:r>
            <a:r>
              <a:rPr lang="en-US" sz="2000" dirty="0">
                <a:solidFill>
                  <a:schemeClr val="tx1"/>
                </a:solidFill>
              </a:rPr>
              <a:t> NKRI;</a:t>
            </a:r>
          </a:p>
          <a:p>
            <a:pPr marL="342900" indent="-342900">
              <a:buAutoNum type="arabicPeriod"/>
            </a:pPr>
            <a:r>
              <a:rPr lang="en-US" sz="2000" dirty="0" err="1">
                <a:solidFill>
                  <a:schemeClr val="tx1"/>
                </a:solidFill>
              </a:rPr>
              <a:t>Pembinaan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persatuan</a:t>
            </a:r>
            <a:r>
              <a:rPr lang="en-US" sz="2000" dirty="0">
                <a:solidFill>
                  <a:schemeClr val="tx1"/>
                </a:solidFill>
              </a:rPr>
              <a:t> &amp; </a:t>
            </a:r>
            <a:r>
              <a:rPr lang="en-US" sz="2000" dirty="0" err="1">
                <a:solidFill>
                  <a:schemeClr val="tx1"/>
                </a:solidFill>
              </a:rPr>
              <a:t>kesatuan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bangsa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</a:p>
          <a:p>
            <a:pPr marL="342900" indent="-342900">
              <a:buAutoNum type="arabicPeriod"/>
            </a:pPr>
            <a:r>
              <a:rPr lang="en-US" sz="2000" dirty="0" err="1">
                <a:solidFill>
                  <a:schemeClr val="tx1"/>
                </a:solidFill>
              </a:rPr>
              <a:t>Pembinaan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kerukunan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antar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suku</a:t>
            </a:r>
            <a:r>
              <a:rPr lang="en-US" sz="2000" dirty="0">
                <a:solidFill>
                  <a:schemeClr val="tx1"/>
                </a:solidFill>
              </a:rPr>
              <a:t>, intra </a:t>
            </a:r>
            <a:r>
              <a:rPr lang="en-US" sz="2000" dirty="0" err="1">
                <a:solidFill>
                  <a:schemeClr val="tx1"/>
                </a:solidFill>
              </a:rPr>
              <a:t>suku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umat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beragama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ras</a:t>
            </a:r>
            <a:r>
              <a:rPr lang="en-US" sz="2000" dirty="0">
                <a:solidFill>
                  <a:schemeClr val="tx1"/>
                </a:solidFill>
              </a:rPr>
              <a:t> dan </a:t>
            </a:r>
            <a:r>
              <a:rPr lang="en-US" sz="2000" dirty="0" err="1">
                <a:solidFill>
                  <a:schemeClr val="tx1"/>
                </a:solidFill>
              </a:rPr>
              <a:t>golongan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lainnya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guna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mewujudkan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stabilitas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keamanan</a:t>
            </a:r>
            <a:r>
              <a:rPr lang="en-US" sz="2000" dirty="0">
                <a:solidFill>
                  <a:schemeClr val="tx1"/>
                </a:solidFill>
              </a:rPr>
              <a:t> local, regional dan </a:t>
            </a:r>
            <a:r>
              <a:rPr lang="en-US" sz="2000" dirty="0" err="1">
                <a:solidFill>
                  <a:schemeClr val="tx1"/>
                </a:solidFill>
              </a:rPr>
              <a:t>nasional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</a:p>
          <a:p>
            <a:pPr marL="342900" indent="-342900">
              <a:buAutoNum type="arabicPeriod"/>
            </a:pPr>
            <a:r>
              <a:rPr lang="en-US" sz="2000" dirty="0" err="1">
                <a:solidFill>
                  <a:schemeClr val="tx1"/>
                </a:solidFill>
              </a:rPr>
              <a:t>Penanganan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konflik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sosial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sesuai</a:t>
            </a:r>
            <a:r>
              <a:rPr lang="en-US" sz="2000" dirty="0">
                <a:solidFill>
                  <a:schemeClr val="tx1"/>
                </a:solidFill>
              </a:rPr>
              <a:t> Per-UU-an </a:t>
            </a:r>
            <a:r>
              <a:rPr lang="en-US" sz="2000" dirty="0" err="1">
                <a:solidFill>
                  <a:schemeClr val="tx1"/>
                </a:solidFill>
              </a:rPr>
              <a:t>yg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berlaku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</a:p>
          <a:p>
            <a:pPr marL="342900" indent="-342900">
              <a:buAutoNum type="arabicPeriod"/>
            </a:pPr>
            <a:r>
              <a:rPr lang="en-US" sz="2000" dirty="0" err="1">
                <a:solidFill>
                  <a:schemeClr val="tx1"/>
                </a:solidFill>
              </a:rPr>
              <a:t>Koordinasi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pelaksanaan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tugas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antar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instansi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pemerintahan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</a:p>
          <a:p>
            <a:pPr marL="342900" indent="-342900">
              <a:buAutoNum type="arabicPeriod"/>
            </a:pPr>
            <a:r>
              <a:rPr lang="en-US" sz="2000" dirty="0" err="1">
                <a:solidFill>
                  <a:schemeClr val="tx1"/>
                </a:solidFill>
              </a:rPr>
              <a:t>Pengembangan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kehidupan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demokrasi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berdasarkan</a:t>
            </a:r>
            <a:r>
              <a:rPr lang="en-US" sz="2000" dirty="0">
                <a:solidFill>
                  <a:schemeClr val="tx1"/>
                </a:solidFill>
              </a:rPr>
              <a:t> Pancasila;</a:t>
            </a:r>
          </a:p>
          <a:p>
            <a:pPr marL="342900" indent="-342900">
              <a:buAutoNum type="arabicPeriod"/>
            </a:pPr>
            <a:r>
              <a:rPr lang="en-US" sz="2000" dirty="0" err="1">
                <a:solidFill>
                  <a:schemeClr val="tx1"/>
                </a:solidFill>
              </a:rPr>
              <a:t>Pelaksanaan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semua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urusan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pemerintahan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bukan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merupakan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kewenangan</a:t>
            </a:r>
            <a:r>
              <a:rPr lang="en-US" sz="2000" dirty="0">
                <a:solidFill>
                  <a:schemeClr val="tx1"/>
                </a:solidFill>
              </a:rPr>
              <a:t> Daerah dan </a:t>
            </a:r>
            <a:r>
              <a:rPr lang="en-US" sz="2000" dirty="0" err="1">
                <a:solidFill>
                  <a:schemeClr val="tx1"/>
                </a:solidFill>
              </a:rPr>
              <a:t>tidak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dilaksanakan</a:t>
            </a:r>
            <a:r>
              <a:rPr lang="en-US" sz="2000" dirty="0">
                <a:solidFill>
                  <a:schemeClr val="tx1"/>
                </a:solidFill>
              </a:rPr>
              <a:t> oleh </a:t>
            </a:r>
            <a:r>
              <a:rPr lang="en-US" sz="2000" dirty="0" err="1">
                <a:solidFill>
                  <a:schemeClr val="tx1"/>
                </a:solidFill>
              </a:rPr>
              <a:t>Instansi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Vertikal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24432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07FEAA3-8C3F-4A39-9DD6-520B95BB6E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6316625"/>
              </p:ext>
            </p:extLst>
          </p:nvPr>
        </p:nvGraphicFramePr>
        <p:xfrm>
          <a:off x="2918688" y="1647919"/>
          <a:ext cx="6322291" cy="4032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549A857-BDF4-4D75-B8D1-4BFBB6A65A64}"/>
              </a:ext>
            </a:extLst>
          </p:cNvPr>
          <p:cNvSpPr txBox="1"/>
          <p:nvPr/>
        </p:nvSpPr>
        <p:spPr>
          <a:xfrm>
            <a:off x="5140030" y="1495514"/>
            <a:ext cx="1880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Governance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7B5D4465-02D9-4D38-B72D-465E21AE5101}"/>
              </a:ext>
            </a:extLst>
          </p:cNvPr>
          <p:cNvSpPr/>
          <p:nvPr/>
        </p:nvSpPr>
        <p:spPr>
          <a:xfrm>
            <a:off x="3241960" y="568036"/>
            <a:ext cx="5721927" cy="5486400"/>
          </a:xfrm>
          <a:prstGeom prst="pentagon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E5EB38-23E3-44FD-814E-FB19EFBD38AE}"/>
              </a:ext>
            </a:extLst>
          </p:cNvPr>
          <p:cNvSpPr txBox="1"/>
          <p:nvPr/>
        </p:nvSpPr>
        <p:spPr>
          <a:xfrm>
            <a:off x="7453746" y="1149922"/>
            <a:ext cx="1851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PANCASILA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DAC1FA0-4E2A-47F3-B8DF-DC405EBE1A9F}"/>
              </a:ext>
            </a:extLst>
          </p:cNvPr>
          <p:cNvCxnSpPr/>
          <p:nvPr/>
        </p:nvCxnSpPr>
        <p:spPr>
          <a:xfrm flipV="1">
            <a:off x="6096000" y="1864846"/>
            <a:ext cx="0" cy="156415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554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13F6B-8FB6-4B95-B257-DDABA7355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PANCASILA DAN GOOD GOVERNANCE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1E5155-A51D-46F2-8125-A33A4D3D6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123363"/>
            <a:ext cx="4022725" cy="4022725"/>
          </a:xfrm>
        </p:spPr>
      </p:pic>
      <p:sp>
        <p:nvSpPr>
          <p:cNvPr id="6" name="Pentagon 5">
            <a:extLst>
              <a:ext uri="{FF2B5EF4-FFF2-40B4-BE49-F238E27FC236}">
                <a16:creationId xmlns:a16="http://schemas.microsoft.com/office/drawing/2014/main" id="{09DE36D0-5E8D-41B6-9A81-DCCBEADA998F}"/>
              </a:ext>
            </a:extLst>
          </p:cNvPr>
          <p:cNvSpPr/>
          <p:nvPr/>
        </p:nvSpPr>
        <p:spPr>
          <a:xfrm>
            <a:off x="3657600" y="1814953"/>
            <a:ext cx="4866948" cy="4405738"/>
          </a:xfrm>
          <a:prstGeom prst="pentagon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2514A6-79A4-46A5-B71D-D636C090FAD6}"/>
              </a:ext>
            </a:extLst>
          </p:cNvPr>
          <p:cNvSpPr txBox="1"/>
          <p:nvPr/>
        </p:nvSpPr>
        <p:spPr>
          <a:xfrm>
            <a:off x="6941125" y="2050468"/>
            <a:ext cx="1219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PANCASILA</a:t>
            </a:r>
          </a:p>
        </p:txBody>
      </p:sp>
    </p:spTree>
    <p:extLst>
      <p:ext uri="{BB962C8B-B14F-4D97-AF65-F5344CB8AC3E}">
        <p14:creationId xmlns:p14="http://schemas.microsoft.com/office/powerpoint/2010/main" val="36325543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125</TotalTime>
  <Words>363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Bahnschrift SemiBold Condensed</vt:lpstr>
      <vt:lpstr>Calibri</vt:lpstr>
      <vt:lpstr>Calibri Light</vt:lpstr>
      <vt:lpstr>Carlito</vt:lpstr>
      <vt:lpstr>Wingdings</vt:lpstr>
      <vt:lpstr>Retrospect</vt:lpstr>
      <vt:lpstr>REFLEKSI PANCASILA DI ERA “NEW NORMAL” (Sudut Pandang Penguatan Birokrasi)</vt:lpstr>
      <vt:lpstr>APA ITU NEW NORMAL ?</vt:lpstr>
      <vt:lpstr>TANGGAPAN ATAS NEW NORMAL</vt:lpstr>
      <vt:lpstr>BAGAIMANA DENGAN “INDONESIA”</vt:lpstr>
      <vt:lpstr>MENATA BIROKRASI INDONESIA DI ERA NEW NORMAL</vt:lpstr>
      <vt:lpstr>PowerPoint Presentation</vt:lpstr>
      <vt:lpstr>PowerPoint Presentation</vt:lpstr>
      <vt:lpstr>PowerPoint Presentation</vt:lpstr>
      <vt:lpstr>PANCASILA DAN GOOD GOVERNANCE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REFLEKSI PANCASILA DI ERA “NEW NORMAL”</dc:title>
  <dc:creator>Asus</dc:creator>
  <cp:lastModifiedBy>Asus</cp:lastModifiedBy>
  <cp:revision>15</cp:revision>
  <dcterms:created xsi:type="dcterms:W3CDTF">2020-06-01T02:19:38Z</dcterms:created>
  <dcterms:modified xsi:type="dcterms:W3CDTF">2020-06-01T04:25:34Z</dcterms:modified>
</cp:coreProperties>
</file>